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5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ype="http://schemas.openxmlformats.org/officeDocument/2006/relationships/presProps" Target="presProps.xml"/>  <Relationship Id="rId22" Type="http://schemas.openxmlformats.org/officeDocument/2006/relationships/viewProps" Target="viewProps.xml"/>  <Relationship Id="rId23" Type="http://schemas.openxmlformats.org/officeDocument/2006/relationships/theme" Target="theme/theme1.xml"/>  <Relationship Id="rId24" Type="http://schemas.openxmlformats.org/officeDocument/2006/relationships/tableStyles" Target="tableStyles.xml"/>  <Relationship Id="rId25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1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1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1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1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18.pn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<Relationships xmlns="http://schemas.openxmlformats.org/package/2006/relationships"><Relationship Id="rId1" Target="../media/image25.png" Type="http://schemas.openxmlformats.org/officeDocument/2006/relationships/image"/><Relationship Id="rId2" Target="../media/image26.sv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16.xml" Type="http://schemas.openxmlformats.org/officeDocument/2006/relationships/notesSlide"/></Relationships>
</file>

<file path=ppt/slides/_rels/slide17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media/image3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1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1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1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038953"/>
            <a:ext cx="11817867" cy="108557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337"/>
              </a:lnSpc>
              <a:buNone/>
            </a:pPr>
            <a:r>
              <a:rPr lang="en-US" sz="3443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MovieMate: An Automated Movie Ticket Booking System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80905" y="6135096"/>
            <a:ext cx="12350837" cy="3428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61"/>
              </a:lnSpc>
              <a:spcBef>
                <a:spcPts val="82"/>
              </a:spcBef>
              <a:buNone/>
            </a:pPr>
            <a:r>
              <a:rPr lang="en-US" sz="108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an innovative automated system that streamlines the movie ticket booking process, allowing users to specify seating preferences and movie details for a hassle-free experience.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95620" r="-95620" t="-41075" b="-41075"/>
          <a:stretch/>
        </p:blipFill>
        <p:spPr>
          <a:xfrm>
            <a:off x="0" y="0"/>
            <a:ext cx="12188952" cy="4761309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MovieMate Model View Controller Diagram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85504"/>
            <a:ext cx="11236690" cy="42375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105408" r="-105408" t="3958" b="3958"/>
          <a:stretch/>
        </p:blipFill>
        <p:spPr>
          <a:xfrm>
            <a:off x="476131" y="1685504"/>
            <a:ext cx="11236690" cy="423756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0" y="6060254"/>
            <a:ext cx="12188952" cy="20949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diagram portrays the separation of an application into three core components: the model, the view, and the controller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Sprint Plan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131" y="2052851"/>
            <a:ext cx="11236690" cy="3502870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Sprint Backlog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896021" y="1685504"/>
            <a:ext cx="10396911" cy="4237565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Sprint Backlog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98" r="98" t="98" b="98"/>
          <a:stretch/>
        </p:blipFill>
        <p:spPr>
          <a:xfrm>
            <a:off x="1388401" y="1685504"/>
            <a:ext cx="9412150" cy="4237565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 Used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23619"/>
            <a:ext cx="3680492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4" name="Object 3"/>
          <p:cNvSpPr/>
          <p:nvPr/>
        </p:nvSpPr>
        <p:spPr>
          <a:xfrm>
            <a:off x="476131" y="1523619"/>
            <a:ext cx="3680492" cy="1571232"/>
          </a:xfrm>
          <a:prstGeom prst="rect">
            <a:avLst/>
          </a:prstGeom>
          <a:noFill/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476131" y="1523619"/>
            <a:ext cx="3680492" cy="157123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1"/>
          <a:srcRect l="-10057" r="-10057" t="-5556" b="-5556"/>
          <a:stretch/>
        </p:blipFill>
        <p:spPr>
          <a:xfrm>
            <a:off x="857036" y="1714071"/>
            <a:ext cx="2918683" cy="119032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251849" y="1523619"/>
            <a:ext cx="3680492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8" name="Object 7"/>
          <p:cNvSpPr/>
          <p:nvPr/>
        </p:nvSpPr>
        <p:spPr>
          <a:xfrm>
            <a:off x="4251849" y="1523619"/>
            <a:ext cx="3680492" cy="1571232"/>
          </a:xfrm>
          <a:prstGeom prst="rect">
            <a:avLst/>
          </a:prstGeom>
          <a:noFill/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9" name="Object 8"/>
          <p:cNvSpPr/>
          <p:nvPr/>
        </p:nvSpPr>
        <p:spPr>
          <a:xfrm>
            <a:off x="4251849" y="1523619"/>
            <a:ext cx="3680492" cy="157123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/>
          <a:srcRect l="-104152" r="-104152" t="-5556" b="-5556"/>
          <a:stretch/>
        </p:blipFill>
        <p:spPr>
          <a:xfrm>
            <a:off x="4632754" y="1714071"/>
            <a:ext cx="2918683" cy="119032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8027568" y="1523619"/>
            <a:ext cx="3680492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12" name="Object 11"/>
          <p:cNvSpPr/>
          <p:nvPr/>
        </p:nvSpPr>
        <p:spPr>
          <a:xfrm>
            <a:off x="8027568" y="1523619"/>
            <a:ext cx="3680492" cy="1571232"/>
          </a:xfrm>
          <a:prstGeom prst="rect">
            <a:avLst/>
          </a:prstGeom>
          <a:noFill/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13" name="Object 12"/>
          <p:cNvSpPr/>
          <p:nvPr/>
        </p:nvSpPr>
        <p:spPr>
          <a:xfrm>
            <a:off x="8027568" y="1523619"/>
            <a:ext cx="3680492" cy="157123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3"/>
          <a:srcRect l="-62539" r="-62539" t="4103" b="4103"/>
          <a:stretch/>
        </p:blipFill>
        <p:spPr>
          <a:xfrm>
            <a:off x="8408472" y="1714071"/>
            <a:ext cx="2918683" cy="1190327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476131" y="3161509"/>
            <a:ext cx="3680492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16" name="Object 15"/>
          <p:cNvSpPr/>
          <p:nvPr/>
        </p:nvSpPr>
        <p:spPr>
          <a:xfrm>
            <a:off x="476131" y="3161509"/>
            <a:ext cx="3680492" cy="1571232"/>
          </a:xfrm>
          <a:prstGeom prst="rect">
            <a:avLst/>
          </a:prstGeom>
          <a:noFill/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17" name="Object 16"/>
          <p:cNvSpPr/>
          <p:nvPr/>
        </p:nvSpPr>
        <p:spPr>
          <a:xfrm>
            <a:off x="476131" y="3161509"/>
            <a:ext cx="3680492" cy="157123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4"/>
          <a:srcRect l="-20638" r="-20638" t="-5556" b="-5556"/>
          <a:stretch/>
        </p:blipFill>
        <p:spPr>
          <a:xfrm>
            <a:off x="857036" y="3351962"/>
            <a:ext cx="2918683" cy="1190327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251849" y="3161509"/>
            <a:ext cx="3680492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20" name="Object 19"/>
          <p:cNvSpPr/>
          <p:nvPr/>
        </p:nvSpPr>
        <p:spPr>
          <a:xfrm>
            <a:off x="4251849" y="3161509"/>
            <a:ext cx="3680492" cy="1571232"/>
          </a:xfrm>
          <a:prstGeom prst="rect">
            <a:avLst/>
          </a:prstGeom>
          <a:noFill/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21" name="Object 20"/>
          <p:cNvSpPr/>
          <p:nvPr/>
        </p:nvSpPr>
        <p:spPr>
          <a:xfrm>
            <a:off x="4251849" y="3161509"/>
            <a:ext cx="3680492" cy="157123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5"/>
          <a:srcRect l="-20295" r="-20295" t="-5556" b="-5556"/>
          <a:stretch/>
        </p:blipFill>
        <p:spPr>
          <a:xfrm>
            <a:off x="4632754" y="3351962"/>
            <a:ext cx="2918683" cy="1190327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8027568" y="3161509"/>
            <a:ext cx="3680492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24" name="Object 23"/>
          <p:cNvSpPr/>
          <p:nvPr/>
        </p:nvSpPr>
        <p:spPr>
          <a:xfrm>
            <a:off x="8027568" y="3161509"/>
            <a:ext cx="3680492" cy="1571232"/>
          </a:xfrm>
          <a:prstGeom prst="rect">
            <a:avLst/>
          </a:prstGeom>
          <a:noFill/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25" name="Object 24"/>
          <p:cNvSpPr/>
          <p:nvPr/>
        </p:nvSpPr>
        <p:spPr>
          <a:xfrm>
            <a:off x="8027568" y="3161509"/>
            <a:ext cx="3680492" cy="157123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6"/>
          <a:srcRect l="-141770" r="-141770" t="-5556" b="-5556"/>
          <a:stretch/>
        </p:blipFill>
        <p:spPr>
          <a:xfrm>
            <a:off x="8408472" y="3351962"/>
            <a:ext cx="2918683" cy="1190327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476131" y="4799400"/>
            <a:ext cx="3680492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28" name="Object 27"/>
          <p:cNvSpPr/>
          <p:nvPr/>
        </p:nvSpPr>
        <p:spPr>
          <a:xfrm>
            <a:off x="476131" y="4799400"/>
            <a:ext cx="3680492" cy="1571232"/>
          </a:xfrm>
          <a:prstGeom prst="rect">
            <a:avLst/>
          </a:prstGeom>
          <a:noFill/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sp>
        <p:nvSpPr>
          <p:cNvPr id="29" name="Object 28"/>
          <p:cNvSpPr/>
          <p:nvPr/>
        </p:nvSpPr>
        <p:spPr>
          <a:xfrm>
            <a:off x="476131" y="4799400"/>
            <a:ext cx="3680492" cy="157123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0" name="Object 29" descr="preencoded.png">    </p:cNvPr>
          <p:cNvPicPr>
            <a:picLocks noChangeAspect="1"/>
          </p:cNvPicPr>
          <p:nvPr/>
        </p:nvPicPr>
        <p:blipFill>
          <a:blip r:embed="rId7"/>
          <a:srcRect l="-86094" r="-86094" t="-5556" b="-5556"/>
          <a:stretch/>
        </p:blipFill>
        <p:spPr>
          <a:xfrm>
            <a:off x="857036" y="4989852"/>
            <a:ext cx="2918683" cy="1190327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 Learned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917320"/>
            <a:ext cx="5446938" cy="40480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585"/>
              </a:lnSpc>
              <a:buSzPct val="100000"/>
              <a:buChar char="•"/>
            </a:pPr>
            <a:r>
              <a:rPr lang="en-US" sz="20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Allowing user customizations</a:t>
            </a:r>
          </a:p>
          <a:p>
            <a:pPr algn="l" lvl="1">
              <a:lnSpc>
                <a:spcPts val="1835"/>
              </a:lnSpc>
              <a:spcBef>
                <a:spcPts val="384"/>
              </a:spcBef>
              <a:buNone/>
            </a:pPr>
            <a:r>
              <a:rPr lang="en-US" sz="1311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project emphasized the significance of allowing users to specify their seating preferences and movie details, tailoring solutions to meet user needs effectively.</a:t>
            </a:r>
          </a:p>
          <a:p>
            <a:pPr algn="l" marL="242900" indent="-242900">
              <a:lnSpc>
                <a:spcPts val="2585"/>
              </a:lnSpc>
              <a:spcBef>
                <a:spcPts val="2479"/>
              </a:spcBef>
              <a:buSzPct val="100000"/>
              <a:buChar char="•"/>
            </a:pPr>
            <a:r>
              <a:rPr lang="en-US" sz="20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Iterative development</a:t>
            </a:r>
          </a:p>
          <a:p>
            <a:pPr algn="l" lvl="1">
              <a:lnSpc>
                <a:spcPts val="1835"/>
              </a:lnSpc>
              <a:spcBef>
                <a:spcPts val="384"/>
              </a:spcBef>
              <a:buNone/>
            </a:pPr>
            <a:r>
              <a:rPr lang="en-US" sz="1311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Conducting user testing and gathering feedback was essential for refining the system and improving usability, underscoring the importance of an iterative approach driven by user feedback.</a:t>
            </a:r>
          </a:p>
          <a:p>
            <a:pPr algn="l" marL="242900" indent="-242900">
              <a:lnSpc>
                <a:spcPts val="2585"/>
              </a:lnSpc>
              <a:spcBef>
                <a:spcPts val="2479"/>
              </a:spcBef>
              <a:buSzPct val="100000"/>
              <a:buChar char="•"/>
            </a:pPr>
            <a:r>
              <a:rPr lang="en-US" sz="20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Collaboration</a:t>
            </a:r>
          </a:p>
          <a:p>
            <a:pPr algn="l" lvl="1">
              <a:lnSpc>
                <a:spcPts val="1835"/>
              </a:lnSpc>
              <a:spcBef>
                <a:spcPts val="384"/>
              </a:spcBef>
              <a:buNone/>
            </a:pPr>
            <a:r>
              <a:rPr lang="en-US" sz="1311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Working with team members where tasks were evenly distributed, fostering effective collaboration.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917320"/>
            <a:ext cx="5446938" cy="24392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585"/>
              </a:lnSpc>
              <a:buSzPct val="100000"/>
              <a:buChar char="•"/>
            </a:pPr>
            <a:r>
              <a:rPr lang="en-US" sz="20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Well-defined requirements</a:t>
            </a:r>
          </a:p>
          <a:p>
            <a:pPr algn="l" lvl="1">
              <a:lnSpc>
                <a:spcPts val="1835"/>
              </a:lnSpc>
              <a:spcBef>
                <a:spcPts val="384"/>
              </a:spcBef>
              <a:buNone/>
            </a:pPr>
            <a:r>
              <a:rPr lang="en-US" sz="1311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well-defined user stories contributed to a better understanding of requirements, ensuring accurate implementation.</a:t>
            </a:r>
          </a:p>
          <a:p>
            <a:pPr algn="l" marL="242900" indent="-242900">
              <a:lnSpc>
                <a:spcPts val="2585"/>
              </a:lnSpc>
              <a:spcBef>
                <a:spcPts val="2479"/>
              </a:spcBef>
              <a:buSzPct val="100000"/>
              <a:buChar char="•"/>
            </a:pPr>
            <a:r>
              <a:rPr lang="en-US" sz="20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Stakeholder engagement</a:t>
            </a:r>
          </a:p>
          <a:p>
            <a:pPr algn="l" lvl="1">
              <a:lnSpc>
                <a:spcPts val="1835"/>
              </a:lnSpc>
              <a:spcBef>
                <a:spcPts val="384"/>
              </a:spcBef>
              <a:buNone/>
            </a:pPr>
            <a:r>
              <a:rPr lang="en-US" sz="1311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 feedback from stakeholders and end-users was crucial for aligning the solution with their needs and expectations.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Scope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50153" y="1678317"/>
            <a:ext cx="399950" cy="51422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999750" y="1524809"/>
            <a:ext cx="4242327" cy="4570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Managing multiple users selecting same preferences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999750" y="2067747"/>
            <a:ext cx="4242327" cy="8379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 robust synchronization mechanism to handle concurrent bookings for the same movie and seating preferences, ensuring fairness and avoiding conflicts.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6909" y="3449269"/>
            <a:ext cx="399950" cy="48565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999750" y="3286494"/>
            <a:ext cx="4242327" cy="4570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notification system with personalized alerts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999750" y="3829432"/>
            <a:ext cx="4242327" cy="10474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user preferences and booking history to send targeted notifications about upcoming movie releases, seat upgrades, or special promotions, using email, push notifications, or SMS.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175" y="1765705"/>
            <a:ext cx="409473" cy="323769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237190" y="1524809"/>
            <a:ext cx="4242327" cy="4570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different subscription tiers with varying benefits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237190" y="2067747"/>
            <a:ext cx="4242327" cy="8379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tiered subscription plans with basic, premium, and exclusive options, offering varying levels of access, discounts, and additional perks such as priority booking or unlimited screenings.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4314" y="3426954"/>
            <a:ext cx="485654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7237190" y="3286494"/>
            <a:ext cx="4242327" cy="4570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personalized recommendations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237190" y="3829432"/>
            <a:ext cx="4242327" cy="10474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user data, including booking history and preferences, to provide tailored movie, seating, and showtime recommendations, enhancing the overall user experience and increasing engagement.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361234"/>
            <a:ext cx="12188952" cy="1495051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16" name="Object 15"/>
          <p:cNvSpPr/>
          <p:nvPr/>
        </p:nvSpPr>
        <p:spPr>
          <a:xfrm>
            <a:off x="561835" y="5678159"/>
            <a:ext cx="11065283" cy="85703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addressing these future scope items, MovieMate can continue to evolve and provide an exceptional automated movie ticket booking experience, catering to diverse user needs and preferences.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371132" y="1542664"/>
            <a:ext cx="6700053" cy="1171282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2245634" y="1619887"/>
            <a:ext cx="6950902" cy="100939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Demo for MovieMate Application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4448" y="837990"/>
            <a:ext cx="6700053" cy="666583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2618952" y="915213"/>
            <a:ext cx="695090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Repo Link: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742514" y="2269061"/>
            <a:ext cx="7157781" cy="2475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https://github.com/ypatil11/ITCS6112_MDSP24_Group6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350408" y="3107647"/>
            <a:ext cx="3488135" cy="62849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5021"/>
              </a:lnSpc>
              <a:buNone/>
            </a:pPr>
            <a:r>
              <a:rPr lang="en-US" sz="4781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20062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06 - Team Members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14246" y="504699"/>
            <a:ext cx="12193267" cy="58849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0"/>
              </a:lnSpc>
              <a:buNone/>
            </a:pP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Khushi Kalathiya</a:t>
            </a: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Database Developer </a:t>
            </a: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Nishi Mewada</a:t>
            </a: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Frontend Developer </a:t>
            </a: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Nourelislam Zouar</a:t>
            </a: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Tester </a:t>
            </a: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SivaSaketh Bezawada</a:t>
            </a: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Backend Developer </a:t>
            </a: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Yash Patil</a:t>
            </a: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Integration Engineer </a:t>
            </a: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team members have collectively contributed to the creation of all documents, diagrams, and slides.</a:t>
            </a: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Description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6695" y="2171457"/>
            <a:ext cx="485654" cy="45708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999750" y="1986418"/>
            <a:ext cx="4242327" cy="2285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Simplify ticket purchase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999750" y="2300813"/>
            <a:ext cx="4242327" cy="62849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movie tickets is often a time-consuming and frustrating experience, especially for busy individuals.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642" y="3556473"/>
            <a:ext cx="571357" cy="314246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999750" y="3310062"/>
            <a:ext cx="4242327" cy="2285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preferences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999750" y="3624457"/>
            <a:ext cx="4242327" cy="62849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specify their preferred seating choices and provide relevant movie details to tailor the booking experience.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7180" y="2160295"/>
            <a:ext cx="628493" cy="523744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237190" y="1986418"/>
            <a:ext cx="4242327" cy="2285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booking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237190" y="2300813"/>
            <a:ext cx="4242327" cy="8379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handles the entire booking process automatically, reducing user effort and ensuring seamless ticket reservations once booking opens for a movie.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7618" y="3765973"/>
            <a:ext cx="418995" cy="323769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7237190" y="3519560"/>
            <a:ext cx="4242327" cy="2285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integration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237190" y="3833955"/>
            <a:ext cx="4242327" cy="8379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successfully blocking tickets, the system sends a secure payment link to users for easy and convenient transactions through email provided while registering the account.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646913"/>
            <a:ext cx="12188952" cy="1209373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16" name="Object 15"/>
          <p:cNvSpPr/>
          <p:nvPr/>
        </p:nvSpPr>
        <p:spPr>
          <a:xfrm>
            <a:off x="199975" y="5963838"/>
            <a:ext cx="11789002" cy="57135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MovieMate aims to revolutionize the movie-going experience by providing an automated and user-friendly platform for effortless ticket booking, catering to the needs of busy individuals.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Scope and Goal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813464"/>
            <a:ext cx="5446938" cy="424158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 Ticket Purchasing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an automated movie ticket booking system tailored to streamline the ticket purchasing process for users with busy schedules.</a:t>
            </a:r>
          </a:p>
          <a:p>
            <a:pPr algn="l" marL="242900" indent="-242900">
              <a:lnSpc>
                <a:spcPts val="2722"/>
              </a:lnSpc>
              <a:spcBef>
                <a:spcPts val="2609"/>
              </a:spcBef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Preferences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users to customize their seating preferences and input movie-related information to enhance their booking experience.</a:t>
            </a:r>
          </a:p>
          <a:p>
            <a:pPr algn="l" marL="242900" indent="-242900">
              <a:lnSpc>
                <a:spcPts val="2722"/>
              </a:lnSpc>
              <a:spcBef>
                <a:spcPts val="2609"/>
              </a:spcBef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Booking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automated booking functionality to seamlessly reserve tickets for users, eliminating the need for manual intervention in case of high demands.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813464"/>
            <a:ext cx="5446938" cy="255637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 System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Incorporate notification mechanisms to alert users with payment url once tickets are blocked and ready to book.</a:t>
            </a:r>
          </a:p>
          <a:p>
            <a:pPr algn="l" marL="242900" indent="-242900">
              <a:lnSpc>
                <a:spcPts val="2722"/>
              </a:lnSpc>
              <a:spcBef>
                <a:spcPts val="2609"/>
              </a:spcBef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user-friendly interfaces for inputting preferences and viewing booking details, ensuring an intuitive and accessible experience for all users.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 User Stories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2118188"/>
            <a:ext cx="5446938" cy="363213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Fill Client Form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 users to input personal and contact details for booking purposes.</a:t>
            </a:r>
          </a:p>
          <a:p>
            <a:pPr algn="l" marL="242900" indent="-242900">
              <a:lnSpc>
                <a:spcPts val="2722"/>
              </a:lnSpc>
              <a:spcBef>
                <a:spcPts val="2609"/>
              </a:spcBef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Specify Theater and Movie Details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users to select preferred theater, movie title, date, and showtime.</a:t>
            </a:r>
          </a:p>
          <a:p>
            <a:pPr algn="l" marL="242900" indent="-242900">
              <a:lnSpc>
                <a:spcPts val="2722"/>
              </a:lnSpc>
              <a:spcBef>
                <a:spcPts val="2609"/>
              </a:spcBef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Preferred Seats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 users to specify seating preferences like aisle, middle, or front row seats.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2118188"/>
            <a:ext cx="5446938" cy="208024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Payment Process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Securely complete the payment process for their selected tickets.</a:t>
            </a:r>
          </a:p>
          <a:p>
            <a:pPr algn="l" marL="242900" indent="-242900">
              <a:lnSpc>
                <a:spcPts val="2722"/>
              </a:lnSpc>
              <a:spcBef>
                <a:spcPts val="2609"/>
              </a:spcBef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Payment Link</a:t>
            </a:r>
          </a:p>
          <a:p>
            <a:pPr algn="l" lvl="1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 a payment link via email or text message for confirmed bookings.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 Diagram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23619"/>
            <a:ext cx="11236690" cy="42375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51320" r="-51320" t="2011" b="2011"/>
          <a:stretch/>
        </p:blipFill>
        <p:spPr>
          <a:xfrm>
            <a:off x="476131" y="1523619"/>
            <a:ext cx="11236690" cy="423756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0" y="6214848"/>
            <a:ext cx="12188952" cy="20949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Illustrates the system's scope and its interactions with external entities.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Usecase Diagram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2470" r="-2470" t="-2470" b="-2470"/>
          <a:stretch/>
        </p:blipFill>
        <p:spPr>
          <a:xfrm>
            <a:off x="3543984" y="1685504"/>
            <a:ext cx="5100983" cy="423756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0" y="6060254"/>
            <a:ext cx="12188952" cy="20949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usecase diagram provides a basic flow of events through the system to achieve specific goals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Diagram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06889" y="1685504"/>
            <a:ext cx="4575174" cy="423756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0" y="6060254"/>
            <a:ext cx="12188952" cy="20949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database diagram provides an overview of the relationships and structure within the database in a visual format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46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Diagram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85504"/>
            <a:ext cx="11236690" cy="4237565"/>
          </a:xfrm>
          <a:prstGeom prst="rect">
            <a:avLst/>
          </a:prstGeom>
          <a:solidFill>
            <a:srgbClr val="fcfcfc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31725" r="-31725" t="2864" b="2864"/>
          <a:stretch/>
        </p:blipFill>
        <p:spPr>
          <a:xfrm>
            <a:off x="476131" y="1685504"/>
            <a:ext cx="11236690" cy="423756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0" y="6060254"/>
            <a:ext cx="12188952" cy="20949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class diagram provides a visual representation of a system's classes and their relationships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MovieMate An Automated Movie Ticket Booking System (1)</dc:title>
  <dc:subject>MovieMate An Automated Movie Ticket Booking System (1)</dc:subject>
  <dc:creator>Yash Patil</dc:creator>
  <cp:lastModifiedBy>Yash Patil</cp:lastModifiedBy>
  <cp:revision>1</cp:revision>
  <dcterms:created xsi:type="dcterms:W3CDTF">2024-05-01T03:43:12.649Z</dcterms:created>
  <dcterms:modified xsi:type="dcterms:W3CDTF">2024-05-01T03:43:12.649Z</dcterms:modified>
</cp:coreProperties>
</file>